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4622" r:id="rId3"/>
    <p:sldId id="4646" r:id="rId5"/>
    <p:sldId id="4647" r:id="rId6"/>
    <p:sldId id="4738" r:id="rId7"/>
    <p:sldId id="4740" r:id="rId8"/>
    <p:sldId id="4741" r:id="rId9"/>
    <p:sldId id="4748" r:id="rId10"/>
    <p:sldId id="4744" r:id="rId11"/>
    <p:sldId id="4747" r:id="rId12"/>
    <p:sldId id="4742" r:id="rId13"/>
    <p:sldId id="4743" r:id="rId14"/>
    <p:sldId id="4749" r:id="rId15"/>
    <p:sldId id="4750" r:id="rId16"/>
    <p:sldId id="4686" r:id="rId17"/>
    <p:sldId id="4695" r:id="rId18"/>
    <p:sldId id="4751" r:id="rId19"/>
    <p:sldId id="4763" r:id="rId20"/>
    <p:sldId id="4764" r:id="rId21"/>
    <p:sldId id="4765" r:id="rId22"/>
    <p:sldId id="4766" r:id="rId23"/>
    <p:sldId id="4767" r:id="rId24"/>
    <p:sldId id="4768" r:id="rId25"/>
    <p:sldId id="4769" r:id="rId26"/>
    <p:sldId id="4688" r:id="rId27"/>
    <p:sldId id="4731" r:id="rId2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66CA3"/>
    <a:srgbClr val="10517A"/>
    <a:srgbClr val="FFFFFF"/>
    <a:srgbClr val="19B7F4"/>
    <a:srgbClr val="4BC1DD"/>
    <a:srgbClr val="EE9167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9516" autoAdjust="0"/>
  </p:normalViewPr>
  <p:slideViewPr>
    <p:cSldViewPr>
      <p:cViewPr varScale="1">
        <p:scale>
          <a:sx n="104" d="100"/>
          <a:sy n="104" d="100"/>
        </p:scale>
        <p:origin x="-552" y="-96"/>
      </p:cViewPr>
      <p:guideLst>
        <p:guide orient="horz" pos="302"/>
        <p:guide orient="horz" pos="4120"/>
        <p:guide pos="3979"/>
        <p:guide pos="540"/>
        <p:guide pos="7464"/>
        <p:guide pos="7000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282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34432" y="1733972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67783" y="2955042"/>
            <a:ext cx="5231508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学习汇报</a:t>
            </a:r>
            <a:endParaRPr lang="zh-CN" altLang="en-US" sz="6600" b="1" dirty="0" smtClean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5423026"/>
            <a:ext cx="438603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  <a:cs typeface="Arial" panose="020B0604020202090204" pitchFamily="34" charset="0"/>
              </a:rPr>
              <a:t>数学与计算机学院     蔡升豪</a:t>
            </a:r>
            <a:endParaRPr lang="zh-CN" altLang="en-US" sz="1800" dirty="0" smtClea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6124575" y="-1496243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49820" y="4316730"/>
            <a:ext cx="40665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20000"/>
              </a:spcBef>
              <a:buFont typeface="Arial" panose="020B0604020202090204" pitchFamily="34" charset="0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TensorFlow 2.0 学习情况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animBg="1"/>
      <p:bldP spid="5" grpId="0" bldLvl="0" animBg="1"/>
      <p:bldP spid="13" grpId="0" bldLvl="0" animBg="1"/>
      <p:bldP spid="14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166"/>
          <p:cNvSpPr/>
          <p:nvPr/>
        </p:nvSpPr>
        <p:spPr>
          <a:xfrm>
            <a:off x="3294405" y="2840371"/>
            <a:ext cx="1487369" cy="131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Shape 5167"/>
          <p:cNvSpPr/>
          <p:nvPr/>
        </p:nvSpPr>
        <p:spPr>
          <a:xfrm>
            <a:off x="2843341" y="3621590"/>
            <a:ext cx="2395107" cy="137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745468" y="2475324"/>
            <a:ext cx="1047559" cy="898079"/>
            <a:chOff x="2313735" y="1108481"/>
            <a:chExt cx="857881" cy="735467"/>
          </a:xfrm>
        </p:grpSpPr>
        <p:sp>
          <p:nvSpPr>
            <p:cNvPr id="4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网络层</a:t>
              </a:r>
              <a:endPara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4405" y="3621592"/>
            <a:ext cx="1941237" cy="528018"/>
            <a:chOff x="1944344" y="2047198"/>
            <a:chExt cx="1589745" cy="432411"/>
          </a:xfrm>
        </p:grpSpPr>
        <p:sp>
          <p:nvSpPr>
            <p:cNvPr id="6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多输入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多输出</a:t>
              </a:r>
              <a:endPara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843344" y="4468667"/>
            <a:ext cx="2848974" cy="528019"/>
            <a:chOff x="1574955" y="2740898"/>
            <a:chExt cx="2333121" cy="432412"/>
          </a:xfrm>
        </p:grpSpPr>
        <p:sp>
          <p:nvSpPr>
            <p:cNvPr id="5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多个模型</a:t>
              </a:r>
              <a:endParaRPr lang="zh-CN" altLang="en-US" sz="14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8" name="Round Same Side Corner Rectangle 67"/>
          <p:cNvSpPr/>
          <p:nvPr/>
        </p:nvSpPr>
        <p:spPr>
          <a:xfrm rot="10800000" flipH="1">
            <a:off x="7137045" y="2491732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9" name="Round Same Side Corner Rectangle 68"/>
          <p:cNvSpPr/>
          <p:nvPr/>
        </p:nvSpPr>
        <p:spPr>
          <a:xfrm rot="10800000" flipH="1">
            <a:off x="7135043" y="3445766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Round Same Side Corner Rectangle 69"/>
          <p:cNvSpPr/>
          <p:nvPr/>
        </p:nvSpPr>
        <p:spPr>
          <a:xfrm rot="10800000" flipH="1">
            <a:off x="7137045" y="4312908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304699" y="2476286"/>
            <a:ext cx="2700245" cy="518561"/>
            <a:chOff x="5228512" y="1109269"/>
            <a:chExt cx="2871880" cy="424667"/>
          </a:xfrm>
        </p:grpSpPr>
        <p:sp>
          <p:nvSpPr>
            <p:cNvPr id="21" name="TextBox 20"/>
            <p:cNvSpPr txBox="1"/>
            <p:nvPr/>
          </p:nvSpPr>
          <p:spPr>
            <a:xfrm>
              <a:off x="5228512" y="1303102"/>
              <a:ext cx="2871880" cy="230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71"/>
            <p:cNvSpPr/>
            <p:nvPr/>
          </p:nvSpPr>
          <p:spPr>
            <a:xfrm>
              <a:off x="5228512" y="1109269"/>
              <a:ext cx="2871641" cy="2111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自定义网络层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04405" y="3404235"/>
            <a:ext cx="4392930" cy="531437"/>
            <a:chOff x="5228512" y="1869180"/>
            <a:chExt cx="2871880" cy="435018"/>
          </a:xfrm>
        </p:grpSpPr>
        <p:sp>
          <p:nvSpPr>
            <p:cNvPr id="23" name="TextBox 22"/>
            <p:cNvSpPr txBox="1"/>
            <p:nvPr/>
          </p:nvSpPr>
          <p:spPr>
            <a:xfrm>
              <a:off x="5228512" y="2063015"/>
              <a:ext cx="2871880" cy="241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Rectangle 73"/>
            <p:cNvSpPr/>
            <p:nvPr/>
          </p:nvSpPr>
          <p:spPr>
            <a:xfrm>
              <a:off x="5228512" y="1869180"/>
              <a:ext cx="2871641" cy="21103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自定义建立多输入</a:t>
              </a:r>
              <a:r>
                <a:rPr lang="en-US" altLang="zh-CN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多输出的网络模型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304699" y="4332133"/>
            <a:ext cx="2700245" cy="518564"/>
            <a:chOff x="5228512" y="2629091"/>
            <a:chExt cx="2871880" cy="424670"/>
          </a:xfrm>
        </p:grpSpPr>
        <p:sp>
          <p:nvSpPr>
            <p:cNvPr id="25" name="TextBox 24"/>
            <p:cNvSpPr txBox="1"/>
            <p:nvPr/>
          </p:nvSpPr>
          <p:spPr>
            <a:xfrm>
              <a:off x="5228512" y="2822926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Rectangle 75"/>
            <p:cNvSpPr/>
            <p:nvPr/>
          </p:nvSpPr>
          <p:spPr>
            <a:xfrm>
              <a:off x="5228512" y="2629091"/>
              <a:ext cx="2719684" cy="211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自定义创建多个模型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自定义构造模型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flip dir="r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166"/>
          <p:cNvSpPr/>
          <p:nvPr/>
        </p:nvSpPr>
        <p:spPr>
          <a:xfrm>
            <a:off x="3724935" y="2194576"/>
            <a:ext cx="1487369" cy="1317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31" y="0"/>
                </a:moveTo>
                <a:lnTo>
                  <a:pt x="4125" y="12945"/>
                </a:lnTo>
                <a:lnTo>
                  <a:pt x="0" y="21600"/>
                </a:lnTo>
                <a:lnTo>
                  <a:pt x="21600" y="7769"/>
                </a:lnTo>
                <a:lnTo>
                  <a:pt x="1713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Shape 5167"/>
          <p:cNvSpPr/>
          <p:nvPr/>
        </p:nvSpPr>
        <p:spPr>
          <a:xfrm>
            <a:off x="3273871" y="2975795"/>
            <a:ext cx="2395107" cy="137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39" y="0"/>
                </a:moveTo>
                <a:lnTo>
                  <a:pt x="2561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039" y="0"/>
                  <a:pt x="1903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6" name="Shape 5168"/>
          <p:cNvSpPr/>
          <p:nvPr/>
        </p:nvSpPr>
        <p:spPr>
          <a:xfrm>
            <a:off x="2822811" y="3822873"/>
            <a:ext cx="3302845" cy="137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3" y="0"/>
                </a:moveTo>
                <a:lnTo>
                  <a:pt x="1857" y="13286"/>
                </a:lnTo>
                <a:lnTo>
                  <a:pt x="0" y="21600"/>
                </a:lnTo>
                <a:lnTo>
                  <a:pt x="21600" y="8314"/>
                </a:lnTo>
                <a:cubicBezTo>
                  <a:pt x="21600" y="8314"/>
                  <a:pt x="19743" y="0"/>
                  <a:pt x="197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Shape 5169"/>
          <p:cNvSpPr/>
          <p:nvPr/>
        </p:nvSpPr>
        <p:spPr>
          <a:xfrm>
            <a:off x="2361258" y="4669953"/>
            <a:ext cx="4210573" cy="137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7" y="13286"/>
                </a:moveTo>
                <a:lnTo>
                  <a:pt x="0" y="21600"/>
                </a:lnTo>
                <a:lnTo>
                  <a:pt x="21600" y="8314"/>
                </a:lnTo>
                <a:lnTo>
                  <a:pt x="20143" y="0"/>
                </a:lnTo>
                <a:cubicBezTo>
                  <a:pt x="20143" y="0"/>
                  <a:pt x="1457" y="13286"/>
                  <a:pt x="1457" y="1328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6524" tIns="46524" rIns="46524" bIns="46524" numCol="1" anchor="ctr">
            <a:noAutofit/>
          </a:bodyPr>
          <a:lstStyle/>
          <a:p>
            <a:pPr algn="ctr">
              <a:lnSpc>
                <a:spcPct val="120000"/>
              </a:lnSpc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175998" y="1829529"/>
            <a:ext cx="1047559" cy="898079"/>
            <a:chOff x="2313735" y="1108481"/>
            <a:chExt cx="857881" cy="735467"/>
          </a:xfrm>
        </p:grpSpPr>
        <p:sp>
          <p:nvSpPr>
            <p:cNvPr id="4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回调函数</a:t>
              </a:r>
              <a:endPara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724935" y="2975797"/>
            <a:ext cx="1941237" cy="528018"/>
            <a:chOff x="1944344" y="2047198"/>
            <a:chExt cx="1589745" cy="432411"/>
          </a:xfrm>
        </p:grpSpPr>
        <p:sp>
          <p:nvSpPr>
            <p:cNvPr id="6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metric</a:t>
              </a:r>
              <a:endPara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73874" y="3822872"/>
            <a:ext cx="2848974" cy="528019"/>
            <a:chOff x="1574955" y="2740898"/>
            <a:chExt cx="2333121" cy="432412"/>
          </a:xfrm>
        </p:grpSpPr>
        <p:sp>
          <p:nvSpPr>
            <p:cNvPr id="5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损失函数</a:t>
              </a:r>
              <a:endParaRPr lang="zh-CN" altLang="en-US" sz="14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22810" y="4669950"/>
            <a:ext cx="3756702" cy="528012"/>
            <a:chOff x="1205565" y="3434598"/>
            <a:chExt cx="3076490" cy="432407"/>
          </a:xfrm>
        </p:grpSpPr>
        <p:sp>
          <p:nvSpPr>
            <p:cNvPr id="7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指标</a:t>
              </a:r>
              <a:endParaRPr lang="zh-CN" altLang="en-US" sz="14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61260" y="5505266"/>
            <a:ext cx="4664442" cy="528012"/>
            <a:chOff x="827585" y="4118665"/>
            <a:chExt cx="3819870" cy="432407"/>
          </a:xfrm>
          <a:solidFill>
            <a:schemeClr val="accent5"/>
          </a:solidFill>
        </p:grpSpPr>
        <p:sp>
          <p:nvSpPr>
            <p:cNvPr id="8" name="Shape 5175"/>
            <p:cNvSpPr/>
            <p:nvPr/>
          </p:nvSpPr>
          <p:spPr>
            <a:xfrm>
              <a:off x="827585" y="4118665"/>
              <a:ext cx="381987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0285" y="0"/>
                  </a:lnTo>
                  <a:cubicBezTo>
                    <a:pt x="20285" y="0"/>
                    <a:pt x="1315" y="0"/>
                    <a:pt x="1315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6524" tIns="46524" rIns="46524" bIns="46524" numCol="1" anchor="ctr">
              <a:noAutofit/>
            </a:bodyPr>
            <a:lstStyle/>
            <a:p>
              <a:pPr lvl="0" algn="ctr">
                <a:lnSpc>
                  <a:spcPct val="120000"/>
                </a:lnSpc>
                <a:defRPr>
                  <a:solidFill>
                    <a:srgbClr val="4C4C4C"/>
                  </a:solidFill>
                </a:defRPr>
              </a:pPr>
              <a:endParaRPr 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" name="Shape 5180"/>
            <p:cNvSpPr/>
            <p:nvPr/>
          </p:nvSpPr>
          <p:spPr>
            <a:xfrm>
              <a:off x="1072475" y="4158709"/>
              <a:ext cx="3334354" cy="35231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导入数据方式</a:t>
              </a:r>
              <a:endParaRPr lang="zh-CN" altLang="en-US" sz="14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8" name="Round Same Side Corner Rectangle 67"/>
          <p:cNvSpPr/>
          <p:nvPr/>
        </p:nvSpPr>
        <p:spPr>
          <a:xfrm rot="10800000" flipH="1">
            <a:off x="7567575" y="1845937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9" name="Round Same Side Corner Rectangle 68"/>
          <p:cNvSpPr/>
          <p:nvPr/>
        </p:nvSpPr>
        <p:spPr>
          <a:xfrm rot="10800000" flipH="1">
            <a:off x="7565573" y="279997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Round Same Side Corner Rectangle 69"/>
          <p:cNvSpPr/>
          <p:nvPr/>
        </p:nvSpPr>
        <p:spPr>
          <a:xfrm rot="10800000" flipH="1">
            <a:off x="7567575" y="366711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735229" y="1830491"/>
            <a:ext cx="2700245" cy="518561"/>
            <a:chOff x="5228512" y="1109269"/>
            <a:chExt cx="2871880" cy="424667"/>
          </a:xfrm>
        </p:grpSpPr>
        <p:sp>
          <p:nvSpPr>
            <p:cNvPr id="21" name="TextBox 20"/>
            <p:cNvSpPr txBox="1"/>
            <p:nvPr/>
          </p:nvSpPr>
          <p:spPr>
            <a:xfrm>
              <a:off x="5228512" y="1303102"/>
              <a:ext cx="2871880" cy="2308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71"/>
            <p:cNvSpPr/>
            <p:nvPr/>
          </p:nvSpPr>
          <p:spPr>
            <a:xfrm>
              <a:off x="5228512" y="1109269"/>
              <a:ext cx="2793974" cy="2111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自定义回调函数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735229" y="2758415"/>
            <a:ext cx="2700245" cy="518564"/>
            <a:chOff x="5228512" y="1869180"/>
            <a:chExt cx="2871880" cy="424670"/>
          </a:xfrm>
        </p:grpSpPr>
        <p:sp>
          <p:nvSpPr>
            <p:cNvPr id="23" name="TextBox 22"/>
            <p:cNvSpPr txBox="1"/>
            <p:nvPr/>
          </p:nvSpPr>
          <p:spPr>
            <a:xfrm>
              <a:off x="5228512" y="206301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Rectangle 73"/>
            <p:cNvSpPr/>
            <p:nvPr/>
          </p:nvSpPr>
          <p:spPr>
            <a:xfrm>
              <a:off x="5228512" y="1869180"/>
              <a:ext cx="2793974" cy="211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</a:t>
              </a:r>
              <a:r>
                <a:rPr lang="en-US" altLang="zh-CN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metric</a:t>
              </a:r>
              <a:endParaRPr lang="en-US" altLang="zh-CN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35229" y="3686338"/>
            <a:ext cx="2700245" cy="518564"/>
            <a:chOff x="5228512" y="2629091"/>
            <a:chExt cx="2871880" cy="424670"/>
          </a:xfrm>
        </p:grpSpPr>
        <p:sp>
          <p:nvSpPr>
            <p:cNvPr id="25" name="TextBox 24"/>
            <p:cNvSpPr txBox="1"/>
            <p:nvPr/>
          </p:nvSpPr>
          <p:spPr>
            <a:xfrm>
              <a:off x="5228512" y="2822926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Rectangle 75"/>
            <p:cNvSpPr/>
            <p:nvPr/>
          </p:nvSpPr>
          <p:spPr>
            <a:xfrm>
              <a:off x="5228512" y="2629091"/>
              <a:ext cx="2793974" cy="211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自定义损失函数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7" name="Round Same Side Corner Rectangle 76"/>
          <p:cNvSpPr/>
          <p:nvPr/>
        </p:nvSpPr>
        <p:spPr>
          <a:xfrm rot="10800000" flipH="1">
            <a:off x="7565573" y="4546901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ound Same Side Corner Rectangle 77"/>
          <p:cNvSpPr/>
          <p:nvPr/>
        </p:nvSpPr>
        <p:spPr>
          <a:xfrm rot="10800000" flipH="1">
            <a:off x="7567575" y="5414043"/>
            <a:ext cx="60936" cy="62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475" tIns="50237" rIns="100475" bIns="50237" rtlCol="0" anchor="ctr"/>
          <a:lstStyle/>
          <a:p>
            <a:pPr algn="ctr">
              <a:lnSpc>
                <a:spcPct val="120000"/>
              </a:lnSpc>
            </a:pPr>
            <a:endParaRPr lang="bg-BG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35229" y="4505342"/>
            <a:ext cx="2700245" cy="518564"/>
            <a:chOff x="5228512" y="3299800"/>
            <a:chExt cx="2871880" cy="424670"/>
          </a:xfrm>
        </p:grpSpPr>
        <p:sp>
          <p:nvSpPr>
            <p:cNvPr id="29" name="TextBox 28"/>
            <p:cNvSpPr txBox="1"/>
            <p:nvPr/>
          </p:nvSpPr>
          <p:spPr>
            <a:xfrm>
              <a:off x="5228512" y="3493635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0" name="Rectangle 79"/>
            <p:cNvSpPr/>
            <p:nvPr/>
          </p:nvSpPr>
          <p:spPr>
            <a:xfrm>
              <a:off x="5228512" y="3299800"/>
              <a:ext cx="2793974" cy="211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自定义指标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735229" y="5433263"/>
            <a:ext cx="2700245" cy="518565"/>
            <a:chOff x="5228512" y="4059711"/>
            <a:chExt cx="2871880" cy="424671"/>
          </a:xfrm>
        </p:grpSpPr>
        <p:sp>
          <p:nvSpPr>
            <p:cNvPr id="31" name="TextBox 30"/>
            <p:cNvSpPr txBox="1"/>
            <p:nvPr/>
          </p:nvSpPr>
          <p:spPr>
            <a:xfrm>
              <a:off x="5228512" y="4253547"/>
              <a:ext cx="2871880" cy="2308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2" name="Rectangle 81"/>
            <p:cNvSpPr/>
            <p:nvPr/>
          </p:nvSpPr>
          <p:spPr>
            <a:xfrm>
              <a:off x="5228512" y="4059711"/>
              <a:ext cx="2871641" cy="211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自定义导入数据方式</a:t>
              </a:r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3998"/>
            <a:ext cx="70948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自定义模型的导入、训练、评估、预测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5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flip dir="r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7" grpId="0" bldLvl="0" animBg="1"/>
      <p:bldP spid="2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905917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基础网络结构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基础网络结构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Round Same Side Corner Rectangle 4"/>
          <p:cNvSpPr/>
          <p:nvPr/>
        </p:nvSpPr>
        <p:spPr>
          <a:xfrm>
            <a:off x="4906332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13" name="Group 33"/>
          <p:cNvGrpSpPr/>
          <p:nvPr/>
        </p:nvGrpSpPr>
        <p:grpSpPr>
          <a:xfrm>
            <a:off x="4906334" y="2451262"/>
            <a:ext cx="3451700" cy="543268"/>
            <a:chOff x="5128064" y="2256183"/>
            <a:chExt cx="3273083" cy="515155"/>
          </a:xfrm>
        </p:grpSpPr>
        <p:sp>
          <p:nvSpPr>
            <p:cNvPr id="1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MLP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多层感知机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5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34"/>
          <p:cNvGrpSpPr/>
          <p:nvPr/>
        </p:nvGrpSpPr>
        <p:grpSpPr>
          <a:xfrm>
            <a:off x="4906334" y="3335980"/>
            <a:ext cx="3451700" cy="543268"/>
            <a:chOff x="5128064" y="3095119"/>
            <a:chExt cx="3273083" cy="515155"/>
          </a:xfrm>
        </p:grpSpPr>
        <p:sp>
          <p:nvSpPr>
            <p:cNvPr id="17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CNN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卷积神经网络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9" name="Group 35"/>
          <p:cNvGrpSpPr/>
          <p:nvPr/>
        </p:nvGrpSpPr>
        <p:grpSpPr>
          <a:xfrm>
            <a:off x="4906334" y="4220696"/>
            <a:ext cx="3451700" cy="543268"/>
            <a:chOff x="5128064" y="3934054"/>
            <a:chExt cx="3273083" cy="515155"/>
          </a:xfrm>
        </p:grpSpPr>
        <p:sp>
          <p:nvSpPr>
            <p:cNvPr id="20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循环神经网络：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LSTM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和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GRU</a:t>
              </a:r>
              <a:endPara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2" name="Group 36"/>
          <p:cNvGrpSpPr/>
          <p:nvPr/>
        </p:nvGrpSpPr>
        <p:grpSpPr>
          <a:xfrm>
            <a:off x="4906333" y="5105413"/>
            <a:ext cx="3451701" cy="543269"/>
            <a:chOff x="5128064" y="4772988"/>
            <a:chExt cx="3273084" cy="515156"/>
          </a:xfrm>
        </p:grpSpPr>
        <p:sp>
          <p:nvSpPr>
            <p:cNvPr id="23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编码器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5" name="TextBox 12"/>
          <p:cNvSpPr txBox="1"/>
          <p:nvPr/>
        </p:nvSpPr>
        <p:spPr>
          <a:xfrm>
            <a:off x="8580120" y="2529840"/>
            <a:ext cx="19100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IMDB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数据集分类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8580120" y="3415030"/>
            <a:ext cx="261048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FashionMnist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数据集分类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7" name="TextBox 19"/>
          <p:cNvSpPr txBox="1"/>
          <p:nvPr/>
        </p:nvSpPr>
        <p:spPr>
          <a:xfrm>
            <a:off x="8580120" y="5184140"/>
            <a:ext cx="36372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自编码器（无监督学习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）和卷积编码器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8580120" y="4299585"/>
            <a:ext cx="26212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避免过拟合和欠拟合的办法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0" name="Rectangle 27"/>
          <p:cNvSpPr/>
          <p:nvPr/>
        </p:nvSpPr>
        <p:spPr>
          <a:xfrm>
            <a:off x="842010" y="2379345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2607310"/>
            <a:ext cx="3684905" cy="274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5" grpId="0"/>
      <p:bldP spid="26" grpId="0"/>
      <p:bldP spid="27" grpId="0"/>
      <p:bldP spid="29" grpId="0"/>
      <p:bldP spid="3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506984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TensorFlow</a:t>
            </a:r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实践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03</a:t>
            </a:r>
            <a:endParaRPr lang="en-US" altLang="zh-CN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4906332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906334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文本分类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06334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图像分类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06334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神经风格迁移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906333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deep dreaming</a:t>
              </a:r>
              <a:endPara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580120" y="2458085"/>
            <a:ext cx="19100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IMDB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数据集分类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0120" y="3343275"/>
            <a:ext cx="261048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FashionMnist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数据集分类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0120" y="5112385"/>
            <a:ext cx="18084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展示对图像的认知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0120" y="4227830"/>
            <a:ext cx="262128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利用神经网络转换图像风格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2010" y="2379345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65963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学习实践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2607310"/>
            <a:ext cx="3684905" cy="274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/>
      <p:bldP spid="17" grpId="0"/>
      <p:bldP spid="20" grpId="0"/>
      <p:bldP spid="23" grpId="0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563" y="1636615"/>
            <a:ext cx="10601230" cy="4639424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474579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4235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40759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76570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10174" y="5176348"/>
            <a:ext cx="2537702" cy="836143"/>
            <a:chOff x="1929542" y="4908274"/>
            <a:chExt cx="2729132" cy="792871"/>
          </a:xfrm>
        </p:grpSpPr>
        <p:sp>
          <p:nvSpPr>
            <p:cNvPr id="44" name="TextBox 43"/>
            <p:cNvSpPr txBox="1"/>
            <p:nvPr/>
          </p:nvSpPr>
          <p:spPr>
            <a:xfrm>
              <a:off x="2430924" y="4908274"/>
              <a:ext cx="1726373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选择使用的数据集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505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使用</a:t>
              </a: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IMDB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数据集，并将数据集转换成神经网络能接受的输入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7110" y="5201374"/>
            <a:ext cx="3035300" cy="589915"/>
            <a:chOff x="5522291" y="4932005"/>
            <a:chExt cx="3264266" cy="559386"/>
          </a:xfrm>
        </p:grpSpPr>
        <p:sp>
          <p:nvSpPr>
            <p:cNvPr id="48" name="TextBox 47"/>
            <p:cNvSpPr txBox="1"/>
            <p:nvPr/>
          </p:nvSpPr>
          <p:spPr>
            <a:xfrm>
              <a:off x="6204644" y="4932005"/>
              <a:ext cx="1726373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训练、评估、预测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22291" y="5195139"/>
              <a:ext cx="3264266" cy="296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利用模型导入数据进行训练、评估、预测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8723" y="1709795"/>
            <a:ext cx="2611174" cy="605499"/>
            <a:chOff x="4038291" y="1621125"/>
            <a:chExt cx="2304129" cy="574165"/>
          </a:xfrm>
        </p:grpSpPr>
        <p:sp>
          <p:nvSpPr>
            <p:cNvPr id="50" name="TextBox 49"/>
            <p:cNvSpPr txBox="1"/>
            <p:nvPr/>
          </p:nvSpPr>
          <p:spPr>
            <a:xfrm>
              <a:off x="4795882" y="1621125"/>
              <a:ext cx="788946" cy="33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构架模型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296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构建神经网络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4883" y="1721694"/>
            <a:ext cx="3178810" cy="593725"/>
            <a:chOff x="7780247" y="1632414"/>
            <a:chExt cx="2805017" cy="563002"/>
          </a:xfrm>
        </p:grpSpPr>
        <p:sp>
          <p:nvSpPr>
            <p:cNvPr id="52" name="TextBox 51"/>
            <p:cNvSpPr txBox="1"/>
            <p:nvPr/>
          </p:nvSpPr>
          <p:spPr>
            <a:xfrm>
              <a:off x="8459388" y="1632414"/>
              <a:ext cx="945839" cy="331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可视化结果</a:t>
              </a:r>
              <a:endPara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163"/>
              <a:ext cx="2805017" cy="296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可视化展示损失函数、准确性的变化趋势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0" name="TextBox 8"/>
          <p:cNvSpPr txBox="1"/>
          <p:nvPr/>
        </p:nvSpPr>
        <p:spPr>
          <a:xfrm>
            <a:off x="79883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文本分类执行过程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prism isInverted="1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extBox 8"/>
          <p:cNvSpPr txBox="1"/>
          <p:nvPr/>
        </p:nvSpPr>
        <p:spPr>
          <a:xfrm>
            <a:off x="79883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文本分类执行结果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563" y="1636615"/>
            <a:ext cx="10601230" cy="4639424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474579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4235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40759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76570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52999" y="5176348"/>
            <a:ext cx="3324860" cy="836295"/>
            <a:chOff x="1657747" y="4908274"/>
            <a:chExt cx="3575669" cy="793015"/>
          </a:xfrm>
        </p:grpSpPr>
        <p:sp>
          <p:nvSpPr>
            <p:cNvPr id="44" name="TextBox 43"/>
            <p:cNvSpPr txBox="1"/>
            <p:nvPr/>
          </p:nvSpPr>
          <p:spPr>
            <a:xfrm>
              <a:off x="2430924" y="4908274"/>
              <a:ext cx="1726373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选择使用的数据集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57747" y="5195494"/>
              <a:ext cx="3575669" cy="505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选择数据集</a:t>
              </a: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Fashion_Mnist 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数据集作为测试用数据集，并转换成神经网络能接受的输入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651625" y="5201285"/>
            <a:ext cx="1605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训练、评估、预测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68723" y="1709795"/>
            <a:ext cx="2611174" cy="605499"/>
            <a:chOff x="4038291" y="1621125"/>
            <a:chExt cx="2304129" cy="574165"/>
          </a:xfrm>
        </p:grpSpPr>
        <p:sp>
          <p:nvSpPr>
            <p:cNvPr id="50" name="TextBox 49"/>
            <p:cNvSpPr txBox="1"/>
            <p:nvPr/>
          </p:nvSpPr>
          <p:spPr>
            <a:xfrm>
              <a:off x="4795882" y="1621125"/>
              <a:ext cx="788946" cy="33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构建模型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296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构建神经网络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4883" y="1721694"/>
            <a:ext cx="3169285" cy="593725"/>
            <a:chOff x="7780247" y="1632414"/>
            <a:chExt cx="2796612" cy="563002"/>
          </a:xfrm>
        </p:grpSpPr>
        <p:sp>
          <p:nvSpPr>
            <p:cNvPr id="52" name="TextBox 51"/>
            <p:cNvSpPr txBox="1"/>
            <p:nvPr/>
          </p:nvSpPr>
          <p:spPr>
            <a:xfrm>
              <a:off x="8459388" y="1632414"/>
              <a:ext cx="945839" cy="331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可视化结果</a:t>
              </a:r>
              <a:endPara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163"/>
              <a:ext cx="2796612" cy="296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可视化展示损失函数、准确性的变化趋势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0" name="TextBox 8"/>
          <p:cNvSpPr txBox="1"/>
          <p:nvPr/>
        </p:nvSpPr>
        <p:spPr>
          <a:xfrm>
            <a:off x="79883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图像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分类执行过程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prism isInverted="1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extBox 8"/>
          <p:cNvSpPr txBox="1"/>
          <p:nvPr/>
        </p:nvSpPr>
        <p:spPr>
          <a:xfrm>
            <a:off x="79883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图像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分类执行结果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6069335" y="1672616"/>
            <a:ext cx="1529979" cy="783537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78334" y="1615692"/>
            <a:ext cx="899058" cy="897384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934318" y="1710689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入门 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 Keras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ANNUAL WORK SUMMARY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6069335" y="2710635"/>
            <a:ext cx="1529979" cy="783537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934318" y="2748708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基础网络结构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COMPLETION OF WORK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6069335" y="3753675"/>
            <a:ext cx="1529979" cy="785212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934318" y="3792586"/>
            <a:ext cx="270607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深度学习实践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SUCCESSFUL PROJECT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6069335" y="4796719"/>
            <a:ext cx="1529979" cy="78521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934325" y="4835525"/>
            <a:ext cx="487235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总结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NEXT YEAR WORK PLAN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78334" y="4739795"/>
            <a:ext cx="899058" cy="89905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78334" y="3696752"/>
            <a:ext cx="899058" cy="899059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78334" y="2653711"/>
            <a:ext cx="899058" cy="897384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927337" y="188148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1079555" y="344022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1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9" presetID="1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1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5" presetID="1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/>
          <p:bldP spid="7" grpId="0" bldLvl="0" animBg="1"/>
          <p:bldP spid="11" grpId="0"/>
          <p:bldP spid="12" grpId="0" bldLvl="0" animBg="1"/>
          <p:bldP spid="16" grpId="0"/>
          <p:bldP spid="17" grpId="0" bldLvl="0" animBg="1"/>
          <p:bldP spid="19" grpId="0"/>
          <p:bldP spid="20" grpId="0"/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5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6" grpId="0"/>
          <p:bldP spid="7" grpId="0" bldLvl="0" animBg="1"/>
          <p:bldP spid="11" grpId="0"/>
          <p:bldP spid="12" grpId="0" bldLvl="0" animBg="1"/>
          <p:bldP spid="16" grpId="0"/>
          <p:bldP spid="17" grpId="0" bldLvl="0" animBg="1"/>
          <p:bldP spid="19" grpId="0"/>
          <p:bldP spid="20" grpId="0"/>
          <p:bldP spid="2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798830" y="233680"/>
            <a:ext cx="483552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神经网络风格转换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1161563" y="1636615"/>
            <a:ext cx="10601230" cy="4639424"/>
            <a:chOff x="1100786" y="1551735"/>
            <a:chExt cx="10052640" cy="4399344"/>
          </a:xfrm>
        </p:grpSpPr>
        <p:sp>
          <p:nvSpPr>
            <p:cNvPr id="3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3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4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5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cxnSp>
        <p:nvCxnSpPr>
          <p:cNvPr id="32" name="Straight Arrow Connector 37"/>
          <p:cNvCxnSpPr/>
          <p:nvPr/>
        </p:nvCxnSpPr>
        <p:spPr>
          <a:xfrm>
            <a:off x="3474579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40"/>
          <p:cNvCxnSpPr/>
          <p:nvPr/>
        </p:nvCxnSpPr>
        <p:spPr>
          <a:xfrm>
            <a:off x="7454235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1"/>
          <p:cNvCxnSpPr/>
          <p:nvPr/>
        </p:nvCxnSpPr>
        <p:spPr>
          <a:xfrm flipV="1">
            <a:off x="9440759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2"/>
          <p:cNvCxnSpPr/>
          <p:nvPr/>
        </p:nvCxnSpPr>
        <p:spPr>
          <a:xfrm flipV="1">
            <a:off x="5476570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952999" y="5176348"/>
            <a:ext cx="3324860" cy="836295"/>
            <a:chOff x="1657747" y="4908274"/>
            <a:chExt cx="3575669" cy="793015"/>
          </a:xfrm>
        </p:grpSpPr>
        <p:sp>
          <p:nvSpPr>
            <p:cNvPr id="37" name="TextBox 43"/>
            <p:cNvSpPr txBox="1"/>
            <p:nvPr/>
          </p:nvSpPr>
          <p:spPr>
            <a:xfrm>
              <a:off x="2430924" y="4908274"/>
              <a:ext cx="1726373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选择使用的数据集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9" name="Rectangle 44"/>
            <p:cNvSpPr/>
            <p:nvPr/>
          </p:nvSpPr>
          <p:spPr>
            <a:xfrm>
              <a:off x="1657747" y="5195494"/>
              <a:ext cx="3575669" cy="5057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选择数据集</a:t>
              </a: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Fashion_Mnist 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数据集作为测试用数据集，并转换成神经网络能接受的输入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0" name="TextBox 47"/>
          <p:cNvSpPr txBox="1"/>
          <p:nvPr/>
        </p:nvSpPr>
        <p:spPr>
          <a:xfrm>
            <a:off x="6651625" y="5201285"/>
            <a:ext cx="1605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训练、评估、预测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46" name="Group 6"/>
          <p:cNvGrpSpPr/>
          <p:nvPr/>
        </p:nvGrpSpPr>
        <p:grpSpPr>
          <a:xfrm>
            <a:off x="4168723" y="1709795"/>
            <a:ext cx="2611174" cy="605499"/>
            <a:chOff x="4038291" y="1621125"/>
            <a:chExt cx="2304129" cy="574165"/>
          </a:xfrm>
        </p:grpSpPr>
        <p:sp>
          <p:nvSpPr>
            <p:cNvPr id="47" name="TextBox 49"/>
            <p:cNvSpPr txBox="1"/>
            <p:nvPr/>
          </p:nvSpPr>
          <p:spPr>
            <a:xfrm>
              <a:off x="4795882" y="1621125"/>
              <a:ext cx="788946" cy="33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构建模型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4" name="Rectangle 50"/>
            <p:cNvSpPr/>
            <p:nvPr/>
          </p:nvSpPr>
          <p:spPr>
            <a:xfrm>
              <a:off x="4038291" y="1899037"/>
              <a:ext cx="2304129" cy="2962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构建神经网络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55" name="Group 7"/>
          <p:cNvGrpSpPr/>
          <p:nvPr/>
        </p:nvGrpSpPr>
        <p:grpSpPr>
          <a:xfrm>
            <a:off x="8114883" y="1721694"/>
            <a:ext cx="3169285" cy="814706"/>
            <a:chOff x="7780247" y="1632414"/>
            <a:chExt cx="2796612" cy="772548"/>
          </a:xfrm>
        </p:grpSpPr>
        <p:sp>
          <p:nvSpPr>
            <p:cNvPr id="56" name="TextBox 51"/>
            <p:cNvSpPr txBox="1"/>
            <p:nvPr/>
          </p:nvSpPr>
          <p:spPr>
            <a:xfrm>
              <a:off x="8459388" y="1632414"/>
              <a:ext cx="945839" cy="331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可视化结果</a:t>
              </a:r>
              <a:endPara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7" name="Rectangle 52"/>
            <p:cNvSpPr/>
            <p:nvPr/>
          </p:nvSpPr>
          <p:spPr>
            <a:xfrm>
              <a:off x="7780247" y="1899163"/>
              <a:ext cx="2796612" cy="5057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20000"/>
                </a:lnSpc>
                <a:buFont typeface="Wingdings" panose="05000000000000000000" charset="0"/>
                <a:buChar char=""/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可视化展示损失函数、准确性的变化趋势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  <a:p>
              <a:pPr marL="171450" indent="-171450" algn="just">
                <a:lnSpc>
                  <a:spcPct val="120000"/>
                </a:lnSpc>
                <a:buFont typeface="Wingdings" panose="05000000000000000000" charset="0"/>
                <a:buChar char=""/>
              </a:pP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可视化展示预测结果（柱状图</a:t>
              </a:r>
              <a:r>
                <a:rPr lang="zh-CN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）</a:t>
              </a:r>
              <a:endPara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prism isInverted="1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extBox 8"/>
          <p:cNvSpPr txBox="1"/>
          <p:nvPr/>
        </p:nvSpPr>
        <p:spPr>
          <a:xfrm>
            <a:off x="798830" y="233680"/>
            <a:ext cx="539115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神经网络风格转换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执行结果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1563" y="1636615"/>
            <a:ext cx="10601230" cy="4639424"/>
            <a:chOff x="1100786" y="1551735"/>
            <a:chExt cx="10052640" cy="4399344"/>
          </a:xfrm>
        </p:grpSpPr>
        <p:sp>
          <p:nvSpPr>
            <p:cNvPr id="22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3474579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54235" y="3956327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40759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476570" y="2943490"/>
            <a:ext cx="0" cy="10133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05729" y="5176348"/>
            <a:ext cx="2537702" cy="824682"/>
            <a:chOff x="1929542" y="4908274"/>
            <a:chExt cx="2729132" cy="782003"/>
          </a:xfrm>
        </p:grpSpPr>
        <p:sp>
          <p:nvSpPr>
            <p:cNvPr id="44" name="TextBox 43"/>
            <p:cNvSpPr txBox="1"/>
            <p:nvPr/>
          </p:nvSpPr>
          <p:spPr>
            <a:xfrm>
              <a:off x="2430924" y="4908274"/>
              <a:ext cx="1726373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选择使用的数据集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9542" y="5195350"/>
              <a:ext cx="2729132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85385" y="5201374"/>
            <a:ext cx="2537702" cy="799656"/>
            <a:chOff x="5703260" y="4932005"/>
            <a:chExt cx="2729132" cy="758272"/>
          </a:xfrm>
        </p:grpSpPr>
        <p:sp>
          <p:nvSpPr>
            <p:cNvPr id="48" name="TextBox 47"/>
            <p:cNvSpPr txBox="1"/>
            <p:nvPr/>
          </p:nvSpPr>
          <p:spPr>
            <a:xfrm>
              <a:off x="6587065" y="4932005"/>
              <a:ext cx="961524" cy="331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构建模型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3260" y="5195350"/>
              <a:ext cx="2729132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8723" y="1709795"/>
            <a:ext cx="2611174" cy="815016"/>
            <a:chOff x="4038291" y="1621125"/>
            <a:chExt cx="2304129" cy="772840"/>
          </a:xfrm>
        </p:grpSpPr>
        <p:sp>
          <p:nvSpPr>
            <p:cNvPr id="50" name="TextBox 49"/>
            <p:cNvSpPr txBox="1"/>
            <p:nvPr/>
          </p:nvSpPr>
          <p:spPr>
            <a:xfrm>
              <a:off x="4717436" y="1621125"/>
              <a:ext cx="945839" cy="33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展示数据集</a:t>
              </a:r>
              <a:endPara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8291" y="1899037"/>
              <a:ext cx="2304129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4883" y="1721694"/>
            <a:ext cx="2611174" cy="803111"/>
            <a:chOff x="7780247" y="1632414"/>
            <a:chExt cx="2304129" cy="761553"/>
          </a:xfrm>
        </p:grpSpPr>
        <p:sp>
          <p:nvSpPr>
            <p:cNvPr id="52" name="TextBox 51"/>
            <p:cNvSpPr txBox="1"/>
            <p:nvPr/>
          </p:nvSpPr>
          <p:spPr>
            <a:xfrm>
              <a:off x="8459388" y="1632414"/>
              <a:ext cx="945839" cy="331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可视化结果</a:t>
              </a:r>
              <a:endPara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80247" y="1899037"/>
              <a:ext cx="2304129" cy="494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0" name="TextBox 8"/>
          <p:cNvSpPr txBox="1"/>
          <p:nvPr/>
        </p:nvSpPr>
        <p:spPr>
          <a:xfrm>
            <a:off x="798830" y="233680"/>
            <a:ext cx="483552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Deep Dream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prism isInverted="1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extBox 8"/>
          <p:cNvSpPr txBox="1"/>
          <p:nvPr/>
        </p:nvSpPr>
        <p:spPr>
          <a:xfrm>
            <a:off x="798830" y="233680"/>
            <a:ext cx="539115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Deep Dream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执行结果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79883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6762115" y="3687445"/>
            <a:ext cx="588708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总结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sz="66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9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入门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4906332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906334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使用</a:t>
              </a: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keras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实现简单神经网络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06334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自定义构造模型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06334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自定义模型的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导入、训练、评估、预测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906333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tensoflow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Eager 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模式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580120" y="2386330"/>
            <a:ext cx="2882265" cy="681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利用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tensorflow.keras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内置函数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构造网络、训练、评估和预测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0120" y="3343275"/>
            <a:ext cx="267779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自定义类和方法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 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构建网络层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0120" y="5112385"/>
            <a:ext cx="268986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使用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EagerExecution 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作评估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80120" y="4227830"/>
            <a:ext cx="425196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自定义类和方法用于模型的训练、评估、预测</a:t>
            </a:r>
            <a:endParaRPr lang="zh-CN" altLang="en-GB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2010" y="2379345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入门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4906334" y="5918686"/>
            <a:ext cx="3451700" cy="543268"/>
            <a:chOff x="5128064" y="3934054"/>
            <a:chExt cx="3273083" cy="515155"/>
          </a:xfrm>
        </p:grpSpPr>
        <p:sp>
          <p:nvSpPr>
            <p:cNvPr id="25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tensorflow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</a:t>
              </a:r>
              <a:r>
                <a:rPr lang="en-US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AutoGraph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功能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6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9" name="TextBox 22"/>
          <p:cNvSpPr txBox="1"/>
          <p:nvPr/>
        </p:nvSpPr>
        <p:spPr>
          <a:xfrm>
            <a:off x="8580120" y="5997575"/>
            <a:ext cx="345694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使用自然的</a:t>
            </a:r>
            <a:r>
              <a:rPr lang="en-US" altLang="zh-CN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Python</a:t>
            </a:r>
            <a:r>
              <a:rPr lang="zh-CN" altLang="en-US" sz="16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语法编写图形代码</a:t>
            </a:r>
            <a:endParaRPr lang="zh-CN" altLang="en-US" sz="16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2607310"/>
            <a:ext cx="3684905" cy="274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3" grpId="0"/>
      <p:bldP spid="17" grpId="0"/>
      <p:bldP spid="20" grpId="0"/>
      <p:bldP spid="23" grpId="0"/>
      <p:bldP spid="29" grpId="0"/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0"/>
            <a:ext cx="12858115" cy="349504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78040" y="0"/>
            <a:ext cx="5680710" cy="348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71610" y="436245"/>
            <a:ext cx="330454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tf.keras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的优点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5515" y="743585"/>
            <a:ext cx="5080000" cy="2585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方便用户使用</a:t>
            </a:r>
            <a:endParaRPr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模块化、可组合</a:t>
            </a:r>
            <a:endParaRPr 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易于扩展</a:t>
            </a:r>
            <a:endParaRPr 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支持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excution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模式，易用性很强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支持基于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tf.data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的魔性训练，提高模型训练效率，降低代码复杂性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支持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TPU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训练（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TPU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是谷歌开发的深度学习模型训练加速硬件）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支持机分布式训练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57480" y="4367530"/>
            <a:ext cx="7138035" cy="2077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常用的机器学习和深度学习工具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具有以下优点：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API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简单易用；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文档齐全，且文档内容组织完善；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比较适合初学者和学术研究者（更新较快）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174" y="3916689"/>
            <a:ext cx="266429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keras 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288290" y="233680"/>
            <a:ext cx="542163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Keras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实现简单神经网络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249670" y="4925060"/>
            <a:ext cx="1229360" cy="7575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01585" y="4526280"/>
            <a:ext cx="48342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tf.keras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 eaLnBrk="1" latinLnBrk="0" hangingPunct="1">
              <a:lnSpc>
                <a:spcPct val="150000"/>
              </a:lnSpc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被tensorflow吸收的keras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 eaLnBrk="1" latinLnBrk="0" hangingPunct="1">
              <a:lnSpc>
                <a:spcPct val="150000"/>
              </a:lnSpc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具有了其他的新特性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9" grpId="0" bldLvl="0" animBg="1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"/>
          <p:cNvSpPr txBox="1"/>
          <p:nvPr/>
        </p:nvSpPr>
        <p:spPr>
          <a:xfrm>
            <a:off x="857250" y="242570"/>
            <a:ext cx="713168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Kears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完成简单神经网络过程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547620" y="2200275"/>
            <a:ext cx="287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模型堆叠：</a:t>
            </a: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2547620" y="3517265"/>
            <a:ext cx="287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网络配置</a:t>
            </a:r>
            <a:endParaRPr lang="zh-CN" altLang="en-US"/>
          </a:p>
        </p:txBody>
      </p:sp>
      <p:sp>
        <p:nvSpPr>
          <p:cNvPr id="67" name="Shape 338"/>
          <p:cNvSpPr/>
          <p:nvPr/>
        </p:nvSpPr>
        <p:spPr>
          <a:xfrm>
            <a:off x="1954530" y="2258060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69" name="Shape 338"/>
          <p:cNvSpPr/>
          <p:nvPr/>
        </p:nvSpPr>
        <p:spPr>
          <a:xfrm>
            <a:off x="1954530" y="3561715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Shape 338"/>
          <p:cNvSpPr/>
          <p:nvPr/>
        </p:nvSpPr>
        <p:spPr>
          <a:xfrm>
            <a:off x="2381250" y="2862580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94090" y="2217420"/>
            <a:ext cx="287147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设置训练流程</a:t>
            </a:r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8594090" y="3743960"/>
            <a:ext cx="419100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导入数据（</a:t>
            </a:r>
            <a:r>
              <a:rPr lang="en-US" altLang="zh-CN"/>
              <a:t>series</a:t>
            </a:r>
            <a:r>
              <a:rPr lang="zh-CN" altLang="en-US"/>
              <a:t>或</a:t>
            </a:r>
            <a:r>
              <a:rPr lang="en-US" altLang="zh-CN"/>
              <a:t>dataframe</a:t>
            </a:r>
            <a:r>
              <a:rPr lang="zh-CN" altLang="en-US"/>
              <a:t>）并训练</a:t>
            </a:r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8594090" y="4805680"/>
            <a:ext cx="287147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评估</a:t>
            </a:r>
            <a:endParaRPr lang="zh-CN" altLang="en-US"/>
          </a:p>
        </p:txBody>
      </p:sp>
      <p:sp>
        <p:nvSpPr>
          <p:cNvPr id="76" name="Shape 338"/>
          <p:cNvSpPr/>
          <p:nvPr/>
        </p:nvSpPr>
        <p:spPr>
          <a:xfrm>
            <a:off x="8001000" y="2275205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8" name="Shape 338"/>
          <p:cNvSpPr/>
          <p:nvPr/>
        </p:nvSpPr>
        <p:spPr>
          <a:xfrm>
            <a:off x="8001000" y="3806190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9" name="Shape 338"/>
          <p:cNvSpPr/>
          <p:nvPr/>
        </p:nvSpPr>
        <p:spPr>
          <a:xfrm>
            <a:off x="8001000" y="4822825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594090" y="5793740"/>
            <a:ext cx="2871470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r>
              <a:rPr lang="zh-CN" altLang="en-US"/>
              <a:t>预测</a:t>
            </a:r>
            <a:endParaRPr lang="zh-CN" altLang="en-US"/>
          </a:p>
        </p:txBody>
      </p:sp>
      <p:sp>
        <p:nvSpPr>
          <p:cNvPr id="81" name="Shape 338"/>
          <p:cNvSpPr/>
          <p:nvPr/>
        </p:nvSpPr>
        <p:spPr>
          <a:xfrm>
            <a:off x="8001000" y="5810885"/>
            <a:ext cx="629285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4" name="Shape 338"/>
          <p:cNvSpPr/>
          <p:nvPr/>
        </p:nvSpPr>
        <p:spPr>
          <a:xfrm>
            <a:off x="1035050" y="1477645"/>
            <a:ext cx="919480" cy="460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5" name="Shape 338"/>
          <p:cNvSpPr/>
          <p:nvPr/>
        </p:nvSpPr>
        <p:spPr>
          <a:xfrm>
            <a:off x="7069455" y="1477645"/>
            <a:ext cx="919480" cy="460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137410" y="1523365"/>
            <a:ext cx="237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构建模型</a:t>
            </a:r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8486775" y="1524000"/>
            <a:ext cx="237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训练和评估</a:t>
            </a:r>
            <a:endParaRPr lang="zh-CN" altLang="en-US"/>
          </a:p>
        </p:txBody>
      </p:sp>
      <p:sp>
        <p:nvSpPr>
          <p:cNvPr id="88" name="右箭头 87"/>
          <p:cNvSpPr/>
          <p:nvPr/>
        </p:nvSpPr>
        <p:spPr>
          <a:xfrm>
            <a:off x="5420995" y="2406650"/>
            <a:ext cx="963930" cy="106553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6375" y="2785745"/>
            <a:ext cx="2331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tf.keras.Sequential</a:t>
            </a:r>
            <a:r>
              <a:rPr lang="en-US" altLang="zh-CN" sz="1400"/>
              <a:t>( )</a:t>
            </a:r>
            <a:endParaRPr lang="en-US" altLang="zh-CN" sz="1400"/>
          </a:p>
        </p:txBody>
      </p:sp>
      <p:sp>
        <p:nvSpPr>
          <p:cNvPr id="6" name="Shape 338"/>
          <p:cNvSpPr/>
          <p:nvPr/>
        </p:nvSpPr>
        <p:spPr>
          <a:xfrm>
            <a:off x="2369185" y="4054475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6375" y="3977640"/>
            <a:ext cx="2331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tf.keras.</a:t>
            </a:r>
            <a:r>
              <a:rPr lang="en-US" altLang="zh-CN" sz="1400"/>
              <a:t>layers( )</a:t>
            </a:r>
            <a:endParaRPr lang="zh-CN" altLang="en-US" sz="1400"/>
          </a:p>
        </p:txBody>
      </p:sp>
      <p:sp>
        <p:nvSpPr>
          <p:cNvPr id="8" name="Shape 338"/>
          <p:cNvSpPr/>
          <p:nvPr/>
        </p:nvSpPr>
        <p:spPr>
          <a:xfrm>
            <a:off x="2369185" y="4495850"/>
            <a:ext cx="288000" cy="10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6375" y="4349750"/>
            <a:ext cx="3344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tf.keras.</a:t>
            </a:r>
            <a:r>
              <a:rPr lang="en-US" altLang="zh-CN" sz="1400"/>
              <a:t>layers( activation=””)</a:t>
            </a:r>
            <a:endParaRPr lang="zh-CN" altLang="en-US" sz="1400"/>
          </a:p>
        </p:txBody>
      </p:sp>
      <p:sp>
        <p:nvSpPr>
          <p:cNvPr id="10" name="Shape 338"/>
          <p:cNvSpPr/>
          <p:nvPr/>
        </p:nvSpPr>
        <p:spPr>
          <a:xfrm>
            <a:off x="2369185" y="4937175"/>
            <a:ext cx="288000" cy="10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6375" y="4865370"/>
            <a:ext cx="3344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tf.keras.</a:t>
            </a:r>
            <a:r>
              <a:rPr lang="en-US" altLang="zh-CN" sz="1400"/>
              <a:t>layers( kernel_initalizer=””,</a:t>
            </a:r>
            <a:endParaRPr lang="en-US" altLang="zh-CN" sz="1400"/>
          </a:p>
          <a:p>
            <a:r>
              <a:rPr lang="en-US" altLang="zh-CN" sz="1400"/>
              <a:t>	      bias_intializer=””)</a:t>
            </a:r>
            <a:endParaRPr lang="zh-CN" altLang="en-US" sz="1400"/>
          </a:p>
        </p:txBody>
      </p:sp>
      <p:sp>
        <p:nvSpPr>
          <p:cNvPr id="14" name="Shape 338"/>
          <p:cNvSpPr/>
          <p:nvPr/>
        </p:nvSpPr>
        <p:spPr>
          <a:xfrm>
            <a:off x="2369185" y="5378500"/>
            <a:ext cx="288000" cy="10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46375" y="5309235"/>
            <a:ext cx="3344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tf.keras.</a:t>
            </a:r>
            <a:r>
              <a:rPr lang="en-US" altLang="zh-CN" sz="1400"/>
              <a:t>layers( kernel_regulizer=””,</a:t>
            </a:r>
            <a:endParaRPr lang="en-US" altLang="zh-CN" sz="1400"/>
          </a:p>
          <a:p>
            <a:r>
              <a:rPr lang="en-US" altLang="zh-CN" sz="1400"/>
              <a:t>	      bias_regulizer=””)</a:t>
            </a:r>
            <a:endParaRPr lang="zh-CN" altLang="en-US" sz="1400"/>
          </a:p>
        </p:txBody>
      </p:sp>
      <p:sp>
        <p:nvSpPr>
          <p:cNvPr id="16" name="Shape 338"/>
          <p:cNvSpPr/>
          <p:nvPr/>
        </p:nvSpPr>
        <p:spPr>
          <a:xfrm>
            <a:off x="8413750" y="2859405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00770" y="2790825"/>
            <a:ext cx="40125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model.compile( optimizer=””,</a:t>
            </a:r>
            <a:endParaRPr lang="en-US" altLang="zh-CN" sz="1400"/>
          </a:p>
          <a:p>
            <a:r>
              <a:rPr lang="en-US" altLang="zh-CN" sz="1400"/>
              <a:t>	        loss=””,</a:t>
            </a:r>
            <a:endParaRPr lang="en-US" altLang="zh-CN" sz="1400"/>
          </a:p>
          <a:p>
            <a:r>
              <a:rPr lang="en-US" altLang="zh-CN" sz="1400"/>
              <a:t>	        metrics=”” )</a:t>
            </a:r>
            <a:endParaRPr lang="en-US" altLang="zh-CN" sz="1400"/>
          </a:p>
        </p:txBody>
      </p:sp>
      <p:sp>
        <p:nvSpPr>
          <p:cNvPr id="18" name="Shape 338"/>
          <p:cNvSpPr/>
          <p:nvPr/>
        </p:nvSpPr>
        <p:spPr>
          <a:xfrm>
            <a:off x="8413750" y="4349750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84260" y="4281170"/>
            <a:ext cx="4012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model.fit( dataset, epochs='' )</a:t>
            </a:r>
            <a:endParaRPr lang="en-US" altLang="zh-CN" sz="1400"/>
          </a:p>
        </p:txBody>
      </p:sp>
      <p:sp>
        <p:nvSpPr>
          <p:cNvPr id="20" name="Shape 338"/>
          <p:cNvSpPr/>
          <p:nvPr/>
        </p:nvSpPr>
        <p:spPr>
          <a:xfrm>
            <a:off x="8430260" y="5347970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00770" y="5279390"/>
            <a:ext cx="4012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model.evaluate( dataset, steps='' )</a:t>
            </a:r>
            <a:endParaRPr lang="en-US" altLang="zh-CN" sz="1400"/>
          </a:p>
        </p:txBody>
      </p:sp>
      <p:sp>
        <p:nvSpPr>
          <p:cNvPr id="22" name="Shape 338"/>
          <p:cNvSpPr/>
          <p:nvPr/>
        </p:nvSpPr>
        <p:spPr>
          <a:xfrm>
            <a:off x="8502015" y="6230620"/>
            <a:ext cx="28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030" y="10904"/>
                </a:lnTo>
                <a:lnTo>
                  <a:pt x="0" y="21600"/>
                </a:lnTo>
                <a:lnTo>
                  <a:pt x="16497" y="21600"/>
                </a:lnTo>
                <a:lnTo>
                  <a:pt x="21600" y="10886"/>
                </a:lnTo>
                <a:lnTo>
                  <a:pt x="16483" y="2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0" tIns="0" rIns="0" bIns="0" numCol="1" anchor="ctr">
            <a:noAutofit/>
          </a:bodyPr>
          <a:p>
            <a:pPr lvl="0" algn="ctr">
              <a:lnSpc>
                <a:spcPct val="120000"/>
              </a:lnSpc>
              <a:defRPr sz="11200"/>
            </a:pPr>
            <a:endParaRPr sz="14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72525" y="6162040"/>
            <a:ext cx="40125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model.predict( dataset, batch_size='' )</a:t>
            </a:r>
            <a:endParaRPr lang="en-US" altLang="zh-CN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57233" y="1890436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7233" y="3575725"/>
            <a:ext cx="724534" cy="723900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7233" y="5260380"/>
            <a:ext cx="724534" cy="723900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27937" y="1930325"/>
            <a:ext cx="4411347" cy="865028"/>
            <a:chOff x="7855640" y="3619632"/>
            <a:chExt cx="4182840" cy="820218"/>
          </a:xfrm>
        </p:grpSpPr>
        <p:sp>
          <p:nvSpPr>
            <p:cNvPr id="17" name="TextBox 16"/>
            <p:cNvSpPr txBox="1"/>
            <p:nvPr/>
          </p:nvSpPr>
          <p:spPr>
            <a:xfrm>
              <a:off x="7855640" y="3619632"/>
              <a:ext cx="2691419" cy="2041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tensorflow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中的计算图：会话执行</a:t>
              </a:r>
              <a:endPara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55640" y="3914813"/>
              <a:ext cx="4182840" cy="5250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在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tensorflow 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中使用计算图，需要先构建完成计算图，再插入数据，最终得到结果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27937" y="3456308"/>
            <a:ext cx="5878195" cy="1418590"/>
            <a:chOff x="7855640" y="3619632"/>
            <a:chExt cx="5573706" cy="1345105"/>
          </a:xfrm>
        </p:grpSpPr>
        <p:sp>
          <p:nvSpPr>
            <p:cNvPr id="20" name="TextBox 19"/>
            <p:cNvSpPr txBox="1"/>
            <p:nvPr/>
          </p:nvSpPr>
          <p:spPr>
            <a:xfrm>
              <a:off x="7855640" y="3619632"/>
              <a:ext cx="4329752" cy="2041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动态生成计算图 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- Eager Execution 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模式 ： 直接执行代码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55640" y="3914664"/>
              <a:ext cx="5573706" cy="105007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tensorflow 2.0 默认使用Eager Execution ，能够动态计算图，无须像历史版本一样定义计算图或、会话、声明节点，并通过静态图获取结果；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直接编写python代码即可。写了就能执行；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存在问题：eager模式下代码执行比静态图的代码执行慢，效率低；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27937" y="5232480"/>
            <a:ext cx="5716905" cy="865028"/>
            <a:chOff x="7855640" y="3619632"/>
            <a:chExt cx="5420770" cy="820218"/>
          </a:xfrm>
        </p:grpSpPr>
        <p:sp>
          <p:nvSpPr>
            <p:cNvPr id="23" name="TextBox 22"/>
            <p:cNvSpPr txBox="1"/>
            <p:nvPr/>
          </p:nvSpPr>
          <p:spPr>
            <a:xfrm>
              <a:off x="7855640" y="3619632"/>
              <a:ext cx="5420770" cy="2041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在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tensorflow 2.0 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下构建传统计算图 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- AutoGraph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工具 ： 函数执行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855640" y="3914813"/>
              <a:ext cx="4182840" cy="52503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AutoGraph工具可以使Python代码转换成图；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rPr>
                <a:t>使用tf.unction 装饰器 + 函数实现构建计算图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29" name="TextBox 8"/>
          <p:cNvSpPr txBox="1"/>
          <p:nvPr/>
        </p:nvSpPr>
        <p:spPr>
          <a:xfrm>
            <a:off x="857250" y="233680"/>
            <a:ext cx="460629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中的计算图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计算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5195" y="725805"/>
            <a:ext cx="3199765" cy="56889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95" y="2241550"/>
            <a:ext cx="6287135" cy="2806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430" y="2984500"/>
            <a:ext cx="4279900" cy="13208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95" y="2308225"/>
            <a:ext cx="6388735" cy="261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Tm="0">
        <p14:ferris dir="l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0"/>
            <a:ext cx="12858115" cy="349504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78040" y="0"/>
            <a:ext cx="5680710" cy="348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71610" y="436245"/>
            <a:ext cx="330454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Execution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的特点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5515" y="88709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直观地界面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57480" y="4367530"/>
            <a:ext cx="7138035" cy="2077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 的 Eager Execution 是一种命令式编程环境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具有以下优点：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可立即评估操作，无需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手动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构建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计算</a:t>
            </a: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图：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操作会返回具体的值，而不是构建以后再运行的计算图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 TensorFlow 和调试模型，减少了样板代码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174" y="3916689"/>
            <a:ext cx="266429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Execution 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288290" y="233680"/>
            <a:ext cx="542163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模式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35496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249670" y="4925060"/>
            <a:ext cx="1229360" cy="7575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72020" y="3916680"/>
            <a:ext cx="5849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tensorflow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中默认使用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Eager Execution</a:t>
            </a:r>
            <a:endParaRPr lang="en-US" altLang="zh-CN" sz="2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Rectangle 21"/>
          <p:cNvSpPr/>
          <p:nvPr/>
        </p:nvSpPr>
        <p:spPr>
          <a:xfrm>
            <a:off x="7296150" y="172339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更轻松的调试功能</a:t>
            </a:r>
            <a:endParaRPr 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Rectangle 21"/>
          <p:cNvSpPr/>
          <p:nvPr/>
        </p:nvSpPr>
        <p:spPr>
          <a:xfrm>
            <a:off x="7296150" y="251841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直观地界面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7355840" y="123380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自然地组织代码结构并使用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数据结构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Rectangle 21"/>
          <p:cNvSpPr/>
          <p:nvPr/>
        </p:nvSpPr>
        <p:spPr>
          <a:xfrm>
            <a:off x="7355840" y="212407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直接调用操作以检查正在运行的模型并测试更改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Rectangle 21"/>
          <p:cNvSpPr/>
          <p:nvPr/>
        </p:nvSpPr>
        <p:spPr>
          <a:xfrm>
            <a:off x="7355840" y="291719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控制流程而不是图控制流程，简化了动态模型的规范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7755890" y="4561840"/>
            <a:ext cx="5006975" cy="166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Execution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下计算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Excution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下使用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语言的所有功能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 Execution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下训练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9" grpId="0" bldLvl="0" animBg="1"/>
      <p:bldP spid="20" grpId="0"/>
      <p:bldP spid="22" grpId="0"/>
      <p:bldP spid="4" grpId="0"/>
      <p:bldP spid="5" grpId="0"/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0"/>
            <a:ext cx="12858115" cy="349504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78040" y="0"/>
            <a:ext cx="5680710" cy="3481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71610" y="436245"/>
            <a:ext cx="330454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Auto Graph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功能特点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5515" y="88709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直观地界面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57480" y="4367530"/>
            <a:ext cx="7138035" cy="2493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 的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AutoGraph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工具能够使得用户构建静态计算图，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indent="290195" algn="just" eaLnBrk="1" latinLnBrk="0" hangingPunct="1">
              <a:lnSpc>
                <a:spcPct val="150000"/>
              </a:lnSpc>
              <a:defRPr/>
              <a:extLst>
                <a:ext uri="{35155182-B16C-46BC-9424-99874614C6A1}">
                  <wpsdc:indentchars xmlns:wpsdc="http://www.wps.cn/officeDocument/2017/drawingmlCustomData" val="127" checksum="2721088284"/>
                </a:ext>
              </a:extLst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有利于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：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有效地将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代码（静态地）转换为计算图；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弥补在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Eager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模式下使用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执行流程的效率低的缺陷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AutoGraph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下，可以实现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”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定义动态图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” + “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以动态图执行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”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的组合，对于初学者而言简单高效；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174" y="3916689"/>
            <a:ext cx="2664296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Auto Graph 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工具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288290" y="233680"/>
            <a:ext cx="542163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TensorFlow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AutoGraph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工具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354965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249670" y="4925060"/>
            <a:ext cx="1229360" cy="75755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69735" y="3916680"/>
            <a:ext cx="6283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tensorflow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中使用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tf.function + function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（）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Rectangle 21"/>
          <p:cNvSpPr/>
          <p:nvPr/>
        </p:nvSpPr>
        <p:spPr>
          <a:xfrm>
            <a:off x="7296150" y="172339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更轻松的调试功能</a:t>
            </a:r>
            <a:endParaRPr 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" name="Rectangle 21"/>
          <p:cNvSpPr/>
          <p:nvPr/>
        </p:nvSpPr>
        <p:spPr>
          <a:xfrm>
            <a:off x="7296150" y="251841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171450" indent="-1714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直观地界面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7355840" y="123380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自然地组织代码结构并使用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数据结构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Rectangle 21"/>
          <p:cNvSpPr/>
          <p:nvPr/>
        </p:nvSpPr>
        <p:spPr>
          <a:xfrm>
            <a:off x="7355840" y="2124075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直接调用操作以检查正在运行的模型并测试更改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Rectangle 21"/>
          <p:cNvSpPr/>
          <p:nvPr/>
        </p:nvSpPr>
        <p:spPr>
          <a:xfrm>
            <a:off x="7355840" y="2917190"/>
            <a:ext cx="5080000" cy="32258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0" indent="0" algn="r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python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控制流程而不是图控制流程，简化了动态模型的规范</a:t>
            </a:r>
            <a:endParaRPr lang="zh-CN" altLang="en-US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Rectangle 6"/>
          <p:cNvSpPr/>
          <p:nvPr/>
        </p:nvSpPr>
        <p:spPr>
          <a:xfrm>
            <a:off x="7479030" y="4561840"/>
            <a:ext cx="5379720" cy="2493010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用@tf.function装饰器来将python代码转成图表示代码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我们不能在被装饰函数中初始化tf.Variable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将tf.Variable作为函数的参数传入将父作用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域；</a:t>
            </a:r>
            <a:endParaRPr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继承tf.Variable将tf.Variable作为类属性来调用</a:t>
            </a:r>
            <a:r>
              <a:rPr 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 eaLnBrk="1" latinLnBrk="0" hangingPunct="1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9" grpId="0" bldLvl="0" animBg="1"/>
      <p:bldP spid="20" grpId="0"/>
      <p:bldP spid="22" grpId="0"/>
      <p:bldP spid="4" grpId="0"/>
      <p:bldP spid="5" grpId="0"/>
      <p:bldP spid="6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4843</Words>
  <Application>WPS 演示</Application>
  <PresentationFormat>自定义</PresentationFormat>
  <Paragraphs>427</Paragraphs>
  <Slides>25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方正书宋_GBK</vt:lpstr>
      <vt:lpstr>Wingdings</vt:lpstr>
      <vt:lpstr>Calibri</vt:lpstr>
      <vt:lpstr>宋体</vt:lpstr>
      <vt:lpstr>微软雅黑</vt:lpstr>
      <vt:lpstr>Impact</vt:lpstr>
      <vt:lpstr>Segoe UI</vt:lpstr>
      <vt:lpstr>Source Sans Pro Light</vt:lpstr>
      <vt:lpstr>Wingdings</vt:lpstr>
      <vt:lpstr>STIXGeneral-Bold</vt:lpstr>
      <vt:lpstr>Oxygen</vt:lpstr>
      <vt:lpstr>Gill Sans</vt:lpstr>
      <vt:lpstr>Helvetica Neue</vt:lpstr>
      <vt:lpstr>Helvetica Neue</vt:lpstr>
      <vt:lpstr>汉仪旗黑KW</vt:lpstr>
      <vt:lpstr>宋体</vt:lpstr>
      <vt:lpstr>Arial Unicode MS</vt:lpstr>
      <vt:lpstr>汉仪书宋二KW</vt:lpstr>
      <vt:lpstr>Calibri Light</vt:lpstr>
      <vt:lpstr>苹方-简</vt:lpstr>
      <vt:lpstr>Thonburi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>authorcai</cp:lastModifiedBy>
  <cp:revision>14</cp:revision>
  <dcterms:created xsi:type="dcterms:W3CDTF">2019-12-11T07:52:03Z</dcterms:created>
  <dcterms:modified xsi:type="dcterms:W3CDTF">2019-12-11T07:52:03Z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